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2" r:id="rId5"/>
    <p:sldId id="265" r:id="rId6"/>
    <p:sldId id="268" r:id="rId7"/>
    <p:sldId id="271" r:id="rId8"/>
    <p:sldId id="274" r:id="rId9"/>
    <p:sldId id="277" r:id="rId10"/>
    <p:sldId id="280" r:id="rId11"/>
    <p:sldId id="283" r:id="rId12"/>
    <p:sldId id="286" r:id="rId13"/>
    <p:sldId id="289" r:id="rId14"/>
    <p:sldId id="292" r:id="rId15"/>
    <p:sldId id="295" r:id="rId16"/>
    <p:sldId id="298" r:id="rId17"/>
    <p:sldId id="301" r:id="rId18"/>
    <p:sldId id="304" r:id="rId19"/>
    <p:sldId id="307" r:id="rId20"/>
    <p:sldId id="310" r:id="rId21"/>
    <p:sldId id="313" r:id="rId22"/>
    <p:sldId id="316" r:id="rId23"/>
    <p:sldId id="319" r:id="rId24"/>
    <p:sldId id="322" r:id="rId25"/>
    <p:sldId id="325" r:id="rId26"/>
    <p:sldId id="328" r:id="rId27"/>
    <p:sldId id="331" r:id="rId28"/>
    <p:sldId id="334" r:id="rId29"/>
    <p:sldId id="337" r:id="rId30"/>
    <p:sldId id="340" r:id="rId31"/>
    <p:sldId id="343" r:id="rId32"/>
    <p:sldId id="346" r:id="rId33"/>
    <p:sldId id="349" r:id="rId34"/>
    <p:sldId id="352" r:id="rId35"/>
    <p:sldId id="355" r:id="rId36"/>
    <p:sldId id="358" r:id="rId37"/>
    <p:sldId id="361" r:id="rId38"/>
    <p:sldId id="36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5B54C-D4AA-40C1-8C17-F41B42C3442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486A2-4406-4A5C-A820-4729BE92B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5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11105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84534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02896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698598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108062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35336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17224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59238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8" name="Shape 3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540551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22086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5" name="Shape 4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39373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293440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47825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52" name="Shape 4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714751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71" name="Shape 4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730780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89" name="Shape 4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696409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246969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806790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43" name="Shape 5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34406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5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61" name="Shape 5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586226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0" name="Shape 5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523120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Shape 5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98" name="Shape 5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25743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058191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Shape 6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16" name="Shape 6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897573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34" name="Shape 6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7761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Shape 6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52" name="Shape 6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267116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791331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Shape 6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88" name="Shape 6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482504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Shape 7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06" name="Shape 7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643762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Shape 7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24" name="Shape 7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05711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Shape 7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42" name="Shape 7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95264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23424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8975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03768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74234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38611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77790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2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6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1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0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6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6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2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7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0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7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A621-DACF-43C2-B9CF-80EAE317A8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270E4-BD02-4EA6-9DC0-E36C1AACE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5638800" y="1573212"/>
            <a:ext cx="4910138" cy="2130424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9125" rtlCol="0" anchor="b" anchorCtr="0">
            <a:noAutofit/>
          </a:bodyPr>
          <a:lstStyle/>
          <a:p>
            <a:pPr algn="l"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4300" dirty="0" smtClean="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DRAMA WARM UPS</a:t>
            </a:r>
            <a:br>
              <a:rPr lang="en-US" sz="4300" dirty="0" smtClean="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4300" dirty="0" smtClean="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ODD YEARS</a:t>
            </a:r>
            <a:endParaRPr lang="en-US" sz="4300" dirty="0">
              <a:solidFill>
                <a:schemeClr val="dk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04955099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</a:t>
            </a:r>
            <a:b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“A DAY WITHOUT SUNSHINE IS LIKE, YOU KNOW, NIGHT.”</a:t>
            </a:r>
            <a:b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STEVE MARTIN</a:t>
            </a:r>
            <a:b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22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endParaRPr lang="en-US" sz="2250">
              <a:solidFill>
                <a:schemeClr val="dk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2346960" y="1100629"/>
            <a:ext cx="7520939" cy="4461971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None/>
            </a:pPr>
            <a:endParaRPr sz="2400" b="1">
              <a:solidFill>
                <a:schemeClr val="dk1"/>
              </a:solidFill>
              <a:latin typeface="Cookie"/>
              <a:ea typeface="Cookie"/>
              <a:cs typeface="Cookie"/>
              <a:sym typeface="Cookie"/>
            </a:endParaRP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05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rPr>
              <a:t>8. MILK: to milk an audience is to get all one can out of an audience.  In an extremely funny situation, an actor can milk his audience through double-takes, gestures, and other forms of OVER ACTING.  Sometimes it works, but if done too frequently, will annoy an audience.  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3050" b="1">
              <a:solidFill>
                <a:schemeClr val="dk1"/>
              </a:solidFill>
              <a:latin typeface="Cookie"/>
              <a:ea typeface="Cookie"/>
              <a:cs typeface="Cookie"/>
              <a:sym typeface="Cookie"/>
            </a:endParaRP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05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rPr>
              <a:t>Question: Have you ever “milked” a situation?  At home?  In a classroom?  On stage?  If not, give an example in which you have seen someone else do it.    </a:t>
            </a:r>
          </a:p>
        </p:txBody>
      </p:sp>
    </p:spTree>
    <p:extLst>
      <p:ext uri="{BB962C8B-B14F-4D97-AF65-F5344CB8AC3E}">
        <p14:creationId xmlns:p14="http://schemas.microsoft.com/office/powerpoint/2010/main" val="344778044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0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IF YOU WOULD CREATE SOMETHING,</a:t>
            </a:r>
            <a:br>
              <a:rPr lang="en-US" sz="20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YOU MUST BE SOMETHING.</a:t>
            </a:r>
            <a:b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endParaRPr lang="en-US" sz="2900">
              <a:solidFill>
                <a:schemeClr val="dk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16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Vocabulary:</a:t>
            </a:r>
          </a:p>
          <a:p>
            <a:pPr marL="342900" lvl="1" indent="-342900">
              <a:spcBef>
                <a:spcPts val="200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9. Cue (n): A signal or movement that tells a performer to carry out the next action.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Question (three sentences) Why are cues important in a play for actors?  </a:t>
            </a:r>
          </a:p>
        </p:txBody>
      </p:sp>
    </p:spTree>
    <p:extLst>
      <p:ext uri="{BB962C8B-B14F-4D97-AF65-F5344CB8AC3E}">
        <p14:creationId xmlns:p14="http://schemas.microsoft.com/office/powerpoint/2010/main" val="108391223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4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THE JOB OF AN ARTIST IS NOT TO SEE THE BLACK AND WHITE OF THE WORLD, BUT TO SEE THE GREY AND EVERY SHADE IN BETWEEN.</a:t>
            </a:r>
          </a:p>
        </p:txBody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75000"/>
              </a:lnSpc>
              <a:spcBef>
                <a:spcPts val="0"/>
              </a:spcBef>
              <a:buClr>
                <a:schemeClr val="dk1"/>
              </a:buClr>
              <a:buNone/>
            </a:pPr>
            <a:endParaRPr sz="24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indent="-342900">
              <a:lnSpc>
                <a:spcPct val="75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24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indent="-457200">
              <a:lnSpc>
                <a:spcPct val="75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AutoNum type="arabicPeriod" startAt="10"/>
            </a:pPr>
            <a:r>
              <a:rPr lang="en-US" sz="24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READER’S THEATER: An oral interpretation of drama by a group of performers standing or sitting on stage.  Action or physical movement is merely suggested and is visualized in the minds of the audience.  Scenery and costumes are not used.  </a:t>
            </a:r>
          </a:p>
          <a:p>
            <a:pPr marL="457200" indent="-304800">
              <a:lnSpc>
                <a:spcPct val="75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24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indent="0">
              <a:lnSpc>
                <a:spcPct val="75000"/>
              </a:lnSpc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Question: Why would the actor’s CHARACTER VOICE be very important in a production of reader’s theater?  Give an example.   </a:t>
            </a:r>
          </a:p>
        </p:txBody>
      </p:sp>
    </p:spTree>
    <p:extLst>
      <p:ext uri="{BB962C8B-B14F-4D97-AF65-F5344CB8AC3E}">
        <p14:creationId xmlns:p14="http://schemas.microsoft.com/office/powerpoint/2010/main" val="39402243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1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THEATER IS THE ONLY MEDIUM IN WHICH THE AUDIENCES’ REACTIONS CHANGE/AFFECT THE PERFORMANCE.  </a:t>
            </a:r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75000"/>
              </a:lnSpc>
              <a:spcBef>
                <a:spcPts val="0"/>
              </a:spcBef>
              <a:buClr>
                <a:schemeClr val="dk1"/>
              </a:buClr>
              <a:buNone/>
            </a:pPr>
            <a:endParaRPr sz="2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lnSpc>
                <a:spcPct val="75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2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lnSpc>
                <a:spcPct val="75000"/>
              </a:lnSpc>
              <a:spcBef>
                <a:spcPts val="800"/>
              </a:spcBef>
              <a:buClr>
                <a:srgbClr val="000000"/>
              </a:buClr>
              <a:buSzPct val="25000"/>
              <a:buNone/>
            </a:pPr>
            <a:r>
              <a:rPr lang="en-US" sz="2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11. Characterization: A representation of a character’s qualities.  Shown through dialogue, gesture, movement, voice, costume, and makeup.</a:t>
            </a:r>
          </a:p>
          <a:p>
            <a:pPr marL="342900" indent="-342900">
              <a:lnSpc>
                <a:spcPct val="75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2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lnSpc>
                <a:spcPct val="75000"/>
              </a:lnSpc>
              <a:spcBef>
                <a:spcPts val="800"/>
              </a:spcBef>
              <a:buClr>
                <a:srgbClr val="000000"/>
              </a:buClr>
              <a:buSzPct val="25000"/>
              <a:buNone/>
            </a:pPr>
            <a:r>
              <a:rPr lang="en-US" sz="2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(3 sentences): Think about a character you’ve seen in movie or play.  What made his/her character stand out to you and WHY?</a:t>
            </a:r>
          </a:p>
        </p:txBody>
      </p:sp>
    </p:spTree>
    <p:extLst>
      <p:ext uri="{BB962C8B-B14F-4D97-AF65-F5344CB8AC3E}">
        <p14:creationId xmlns:p14="http://schemas.microsoft.com/office/powerpoint/2010/main" val="170970405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5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DAY:: </a:t>
            </a:r>
            <a:r>
              <a:rPr lang="en-US" sz="2500" i="1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ACTING IS BEHAVING TRUTHFULLY UNDER IMAGINARY CIRCUMSTANCES. ~ SANFORD MEISNER</a:t>
            </a:r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None/>
            </a:pPr>
            <a:endParaRPr sz="315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1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12. Actor: a person on stage, who by prior performance and training has been selected by a director to act a role in a production.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1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 (Three sentences): Who is your favorite actor and WHY?</a:t>
            </a:r>
          </a:p>
        </p:txBody>
      </p:sp>
    </p:spTree>
    <p:extLst>
      <p:ext uri="{BB962C8B-B14F-4D97-AF65-F5344CB8AC3E}">
        <p14:creationId xmlns:p14="http://schemas.microsoft.com/office/powerpoint/2010/main" val="22449683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0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</a:t>
            </a:r>
            <a:r>
              <a:rPr lang="en-US" sz="24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OUGHT OF THE DAY: WHEN YOU LIVE IN THE MOMENT, THERE IS NO FUTURE OR PAST, ONLY RIGHT NOW. </a:t>
            </a:r>
          </a:p>
        </p:txBody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lvl="1" indent="-342900">
              <a:lnSpc>
                <a:spcPct val="75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3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13. Casting: The selection of actors for a performance</a:t>
            </a:r>
          </a:p>
          <a:p>
            <a:pPr marL="342900" lvl="1" indent="-125602">
              <a:lnSpc>
                <a:spcPct val="75000"/>
              </a:lnSpc>
              <a:spcBef>
                <a:spcPts val="2000"/>
              </a:spcBef>
              <a:buClr>
                <a:schemeClr val="accent1"/>
              </a:buClr>
              <a:buNone/>
            </a:pPr>
            <a:endParaRPr sz="34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lvl="1" indent="-342900">
              <a:lnSpc>
                <a:spcPct val="75000"/>
              </a:lnSpc>
              <a:spcBef>
                <a:spcPts val="200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3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 “casting director” selects actors to audition for the main director of the show.  Why do you think directors need the help of a casting director?  Why is a casting director important?</a:t>
            </a:r>
          </a:p>
        </p:txBody>
      </p:sp>
    </p:spTree>
    <p:extLst>
      <p:ext uri="{BB962C8B-B14F-4D97-AF65-F5344CB8AC3E}">
        <p14:creationId xmlns:p14="http://schemas.microsoft.com/office/powerpoint/2010/main" val="105510398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16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</a:t>
            </a:r>
            <a:r>
              <a:rPr lang="en-US" sz="1600" i="1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CONFLICT IS WHAT CREATES DRAMA. THE MORE CONFLICT ACTORS FIND, THE MORE INTERESTING THE PERFORMANCE.</a:t>
            </a: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 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lvl="1" indent="-34290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14. FREEZE: Actors freeze in position, without movement, which usually marks a break in action or a monologue, the closing of a scene, or the end of a play.</a:t>
            </a:r>
          </a:p>
          <a:p>
            <a:pPr marL="342900" lvl="1" indent="-342900">
              <a:spcBef>
                <a:spcPts val="200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actors need to do this in a movie?  Why or why not? Explain.   </a:t>
            </a:r>
          </a:p>
        </p:txBody>
      </p:sp>
    </p:spTree>
    <p:extLst>
      <p:ext uri="{BB962C8B-B14F-4D97-AF65-F5344CB8AC3E}">
        <p14:creationId xmlns:p14="http://schemas.microsoft.com/office/powerpoint/2010/main" val="3622745737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1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</a:t>
            </a:r>
            <a:r>
              <a:rPr lang="en-US" sz="1800" i="1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IF YOU REALLY DO WANT TO BE AN ACTOR WHO CAN SATISFY HIMSELF AND HIS AUDIENCE, YOU NEED TO BE VULNERABLE</a:t>
            </a:r>
            <a:r>
              <a:rPr lang="en-US" sz="2150" i="1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.</a:t>
            </a:r>
          </a:p>
        </p:txBody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15. Get the Hook!: An old term meaning to get the actor off the stage.  At one time, a hook on the end of a long pole was used to literally pull the bad performer in to the wings.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would we NEVER use this term in a drama class?  What effect would it have on someone?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7977234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4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TALK TO SOMEONE TODAY THAT YOU’VE NEVER SPOKEN TO BEFORE. YOU MIGHT MAKE A NEW FRIEND!</a:t>
            </a:r>
          </a:p>
        </p:txBody>
      </p:sp>
      <p:sp>
        <p:nvSpPr>
          <p:cNvPr id="375" name="Shape 375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36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16. Stage Areas: There are nine major areas of the stage: downstage L, C, R, center L, C, R, and upstage L, C, R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36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6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Why is it important to have different areas of the stage?  How does this help the actors and the directors in a play?</a:t>
            </a:r>
          </a:p>
        </p:txBody>
      </p:sp>
    </p:spTree>
    <p:extLst>
      <p:ext uri="{BB962C8B-B14F-4D97-AF65-F5344CB8AC3E}">
        <p14:creationId xmlns:p14="http://schemas.microsoft.com/office/powerpoint/2010/main" val="246687896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“BETTER TO REMAIN SILENT AND BE THOUGHT A FOOL, THAN TO SPEAK AND REMOVE ALL DOUBT.”</a:t>
            </a:r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endParaRPr lang="en-US" sz="34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4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Vocabulary Word: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4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 “Dry up”: To forget your lines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4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Question (3 sentences): Have you ever been speaking or acting in front of an audience and “dried up”?  Why do you think this happened?</a:t>
            </a:r>
          </a:p>
        </p:txBody>
      </p:sp>
    </p:spTree>
    <p:extLst>
      <p:ext uri="{BB962C8B-B14F-4D97-AF65-F5344CB8AC3E}">
        <p14:creationId xmlns:p14="http://schemas.microsoft.com/office/powerpoint/2010/main" val="41273430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VOCABULARY DIRECTIONS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For </a:t>
            </a:r>
            <a:r>
              <a:rPr lang="en-US" sz="3200" u="sng" dirty="0"/>
              <a:t>FULL credit </a:t>
            </a:r>
            <a:r>
              <a:rPr lang="en-US" sz="3200" dirty="0"/>
              <a:t>on your warm-ups:</a:t>
            </a:r>
          </a:p>
          <a:p>
            <a:pPr>
              <a:buAutoNum type="arabicPeriod"/>
            </a:pPr>
            <a:r>
              <a:rPr lang="en-US" sz="3200" dirty="0"/>
              <a:t>Write the </a:t>
            </a:r>
            <a:r>
              <a:rPr lang="en-US" sz="3200" dirty="0" err="1"/>
              <a:t>voc</a:t>
            </a:r>
            <a:r>
              <a:rPr lang="en-US" sz="3200" dirty="0"/>
              <a:t> word and the definition. </a:t>
            </a:r>
          </a:p>
          <a:p>
            <a:pPr>
              <a:buAutoNum type="arabicPeriod"/>
            </a:pPr>
            <a:r>
              <a:rPr lang="en-US" sz="3200" dirty="0"/>
              <a:t>Write the question! *You may summarize/shorten the question</a:t>
            </a:r>
          </a:p>
          <a:p>
            <a:pPr>
              <a:buAutoNum type="arabicPeriod"/>
            </a:pPr>
            <a:r>
              <a:rPr lang="en-US" sz="3200" dirty="0"/>
              <a:t>Write a THREE SENTENCE answer to the question! </a:t>
            </a:r>
          </a:p>
          <a:p>
            <a:pPr>
              <a:buAutoNum type="arabicPeriod"/>
            </a:pPr>
            <a:r>
              <a:rPr lang="en-US" sz="3200" dirty="0"/>
              <a:t>When you are absent, get the warm-up from a friend at the next class period. </a:t>
            </a:r>
          </a:p>
        </p:txBody>
      </p:sp>
    </p:spTree>
    <p:extLst>
      <p:ext uri="{BB962C8B-B14F-4D97-AF65-F5344CB8AC3E}">
        <p14:creationId xmlns:p14="http://schemas.microsoft.com/office/powerpoint/2010/main" val="366885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32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“I DON’T SUFFER FROM INSANITY; I ENJOY EVERY MINUTE OF IT.”</a:t>
            </a:r>
          </a:p>
        </p:txBody>
      </p:sp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rgbClr val="92D050"/>
              </a:buClr>
              <a:buSzPct val="25000"/>
              <a:buNone/>
            </a:pPr>
            <a:r>
              <a:rPr lang="en-US" sz="1350" b="1">
                <a:solidFill>
                  <a:srgbClr val="92D050"/>
                </a:solidFill>
                <a:latin typeface="Cookie"/>
                <a:ea typeface="Cookie"/>
                <a:cs typeface="Cookie"/>
                <a:sym typeface="Cookie"/>
              </a:rPr>
              <a:t>Vocab: 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FF0000"/>
              </a:buClr>
              <a:buSzPct val="25000"/>
              <a:buNone/>
            </a:pPr>
            <a:r>
              <a:rPr lang="en-US" sz="4100" b="1">
                <a:solidFill>
                  <a:srgbClr val="FF0000"/>
                </a:solidFill>
                <a:latin typeface="Cookie"/>
                <a:ea typeface="Cookie"/>
                <a:cs typeface="Cookie"/>
                <a:sym typeface="Cookie"/>
              </a:rPr>
              <a:t>2.  Audition (Noun and Verb): A tryout for a theatrical position, usually for actors. 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7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Question (3 sentences): Have you ever auditioned for something and what the experience was like.  If you haven’t auditioned as an actor, but you’ve tried out for a sport (also a type of audition), what was that experience like?  How did you prepare for it?  </a:t>
            </a:r>
          </a:p>
        </p:txBody>
      </p:sp>
    </p:spTree>
    <p:extLst>
      <p:ext uri="{BB962C8B-B14F-4D97-AF65-F5344CB8AC3E}">
        <p14:creationId xmlns:p14="http://schemas.microsoft.com/office/powerpoint/2010/main" val="379835967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0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“WHEN I WAS A BOY OF FOURTEEN, MY FATHER WAS SO IGNORANT I COULD HARDLY STAND TO HAVE THE OLD MAN AROUND. BUT WHEN I GOT TO BE TWENTY-ONE, I WAS ASTONISHED AT HOW MUCH HE HAD LEARNED IN SEVEN YEARS.” </a:t>
            </a:r>
          </a:p>
        </p:txBody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16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Vocabulary:</a:t>
            </a:r>
          </a:p>
          <a:p>
            <a:pPr marL="342900" indent="-342900">
              <a:spcBef>
                <a:spcPts val="800"/>
              </a:spcBef>
              <a:buClr>
                <a:srgbClr val="FF0000"/>
              </a:buClr>
              <a:buSzPct val="25000"/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3.Costume (noun): The clothing an actor wears to represent a character.</a:t>
            </a:r>
          </a:p>
          <a:p>
            <a:pPr marL="342900" indent="-342900">
              <a:spcBef>
                <a:spcPts val="800"/>
              </a:spcBef>
              <a:buClr>
                <a:srgbClr val="FF0000"/>
              </a:buClr>
              <a:buSzPct val="25000"/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Question: How do costumes help build a character . . . Why is costuming important? What does it do for the actor?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16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0812494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36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THINK OF SOMETHING NICE YOU CAN DO FOR SOMEONE ELSE TODAY.  </a:t>
            </a:r>
          </a:p>
        </p:txBody>
      </p:sp>
      <p:sp>
        <p:nvSpPr>
          <p:cNvPr id="449" name="Shape 449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lvl="1" indent="-114300">
              <a:spcBef>
                <a:spcPts val="0"/>
              </a:spcBef>
              <a:buClr>
                <a:schemeClr val="accent1"/>
              </a:buClr>
              <a:buNone/>
            </a:pPr>
            <a:endParaRPr sz="36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>
              <a:spcBef>
                <a:spcPts val="200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4. Front-of-house: (noun): Box office and lobby of a theater (i.e. patron services)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6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Question (3 sentences): Why would a theater need a front of the house?  </a:t>
            </a:r>
          </a:p>
        </p:txBody>
      </p:sp>
    </p:spTree>
    <p:extLst>
      <p:ext uri="{BB962C8B-B14F-4D97-AF65-F5344CB8AC3E}">
        <p14:creationId xmlns:p14="http://schemas.microsoft.com/office/powerpoint/2010/main" val="14586051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A MAN WHO DOES NOT THINK FOR HIMSELF DOES NOT THINK AT ALL. </a:t>
            </a:r>
            <a:b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38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38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endParaRPr lang="en-US" sz="3850">
              <a:solidFill>
                <a:schemeClr val="dk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rgbClr val="FF3300"/>
              </a:buClr>
              <a:buSzPct val="25000"/>
              <a:buNone/>
            </a:pPr>
            <a:r>
              <a:rPr lang="en-US" sz="3200" b="1">
                <a:solidFill>
                  <a:srgbClr val="FF33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Vocabulary: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FF3300"/>
              </a:buClr>
              <a:buSzPct val="25000"/>
              <a:buNone/>
            </a:pPr>
            <a:r>
              <a:rPr lang="en-US" sz="3200" b="1" u="sng">
                <a:solidFill>
                  <a:srgbClr val="FF3300"/>
                </a:solidFill>
                <a:latin typeface="Arimo"/>
                <a:ea typeface="Arimo"/>
                <a:cs typeface="Arimo"/>
                <a:sym typeface="Arimo"/>
              </a:rPr>
              <a:t>5.  Elements of theater</a:t>
            </a:r>
            <a:r>
              <a:rPr lang="en-US" sz="3200" b="1">
                <a:solidFill>
                  <a:srgbClr val="FF3300"/>
                </a:solidFill>
                <a:latin typeface="Arimo"/>
                <a:ea typeface="Arimo"/>
                <a:cs typeface="Arimo"/>
                <a:sym typeface="Arimo"/>
              </a:rPr>
              <a:t>: (noun) action, character, conflict, design, dialogue, plot, setting, and theme.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3200" b="1">
              <a:solidFill>
                <a:srgbClr val="FF3300"/>
              </a:solidFill>
              <a:latin typeface="Arimo"/>
              <a:ea typeface="Arimo"/>
              <a:cs typeface="Arimo"/>
              <a:sym typeface="Arimo"/>
            </a:endParaRP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FF3300"/>
              </a:buClr>
              <a:buSzPct val="25000"/>
              <a:buNone/>
            </a:pPr>
            <a:r>
              <a:rPr lang="en-US" sz="3200" b="1">
                <a:solidFill>
                  <a:srgbClr val="FF3300"/>
                </a:solidFill>
                <a:latin typeface="Arimo"/>
                <a:ea typeface="Arimo"/>
                <a:cs typeface="Arimo"/>
                <a:sym typeface="Arimo"/>
              </a:rPr>
              <a:t>Question: Define three of these words in complete sentences.</a:t>
            </a:r>
          </a:p>
        </p:txBody>
      </p:sp>
    </p:spTree>
    <p:extLst>
      <p:ext uri="{BB962C8B-B14F-4D97-AF65-F5344CB8AC3E}">
        <p14:creationId xmlns:p14="http://schemas.microsoft.com/office/powerpoint/2010/main" val="3102590130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29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25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CONVERSATION ABOUT THE WEATHER IS THE LAST REFUGE OF THE UNIMAGINATIVE.</a:t>
            </a:r>
            <a:r>
              <a:rPr lang="en-US" sz="38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38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r>
              <a:rPr lang="en-US" sz="38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/>
            </a:r>
            <a:br>
              <a:rPr lang="en-US" sz="38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</a:br>
            <a:endParaRPr lang="en-US" sz="3850">
              <a:solidFill>
                <a:schemeClr val="dk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sp>
        <p:nvSpPr>
          <p:cNvPr id="486" name="Shape 486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36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Vocabulary: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 “Break a Leg”: an expression used instead of Good Luck when one wishes an actor success before opening night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 (Three sentences): Where do you think this expression came from?  </a:t>
            </a:r>
          </a:p>
        </p:txBody>
      </p:sp>
    </p:spTree>
    <p:extLst>
      <p:ext uri="{BB962C8B-B14F-4D97-AF65-F5344CB8AC3E}">
        <p14:creationId xmlns:p14="http://schemas.microsoft.com/office/powerpoint/2010/main" val="136954953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DON’T WORRY! BE HAPPY!</a:t>
            </a:r>
          </a:p>
        </p:txBody>
      </p:sp>
      <p:sp>
        <p:nvSpPr>
          <p:cNvPr id="504" name="Shape 504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accent2"/>
              </a:buClr>
              <a:buSzPct val="25000"/>
              <a:buNone/>
            </a:pPr>
            <a:r>
              <a:rPr lang="en-US" sz="3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7. Space (noun): The performance area used by an individual or an ensemble. Can be a stage or anywhere a performance can happen.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32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2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List and describe three examples of “space” where people could perform (even in your own house!)</a:t>
            </a:r>
          </a:p>
        </p:txBody>
      </p:sp>
    </p:spTree>
    <p:extLst>
      <p:ext uri="{BB962C8B-B14F-4D97-AF65-F5344CB8AC3E}">
        <p14:creationId xmlns:p14="http://schemas.microsoft.com/office/powerpoint/2010/main" val="294508103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522" name="Shape 522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 Warm-Up: Movements and vocal phrases designed to raise the core body temperature and bring the mind into focus for the activities that follow.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are warm-ups important in acting? How do warm-ups affect our performance?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16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27787950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540" name="Shape 540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9. Ensemble (noun): A group of actors working together cooperatively and responsibly to help themselves and each other achieve the group goal.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cooperation important in theater? Give examples. 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32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0132859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Shape 557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558" name="Shape 558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3200" b="1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rPr>
              <a:t>10. Fourth Wall (noun): The space separating the audience from the action of a theatrical performance, traditionally conceived of as an imaginary </a:t>
            </a:r>
            <a:r>
              <a:rPr lang="en-US" sz="32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rPr>
              <a:t>wall</a:t>
            </a:r>
            <a:r>
              <a:rPr lang="en-US" sz="3200" b="1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rPr>
              <a:t>.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3200" b="1">
              <a:solidFill>
                <a:schemeClr val="dk1"/>
              </a:solidFill>
              <a:latin typeface="Basic"/>
              <a:ea typeface="Basic"/>
              <a:cs typeface="Basic"/>
              <a:sym typeface="Basic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200" b="1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rPr>
              <a:t>Why is an imaginary wall necessary in theater?  What purpose does it serve?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20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8930574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95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11. Curtain Calls (noun): Occur after the final act when the curtain or lights are raised to allow the cast to acknowledge the applause from the audience by taking their bows!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295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95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Why is it important to have a curtain call at the end</a:t>
            </a:r>
            <a:r>
              <a:rPr lang="en-US" sz="24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of a show?  Why do you think movies don’t have an ending cast bow?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15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56946288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DO SOMETHING TODAY THAT MAKES OTHERS SMILE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402336" lvl="2" indent="-173736">
              <a:spcBef>
                <a:spcPts val="0"/>
              </a:spcBef>
              <a:buClr>
                <a:schemeClr val="accent2"/>
              </a:buClr>
              <a:buSzPct val="98529"/>
              <a:buFont typeface="Noto Symbol"/>
              <a:buChar char="▪"/>
            </a:pPr>
            <a:r>
              <a:rPr lang="en-US" sz="3350" u="sng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ACT</a:t>
            </a:r>
            <a:r>
              <a:rPr lang="en-US" sz="335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:  </a:t>
            </a:r>
          </a:p>
          <a:p>
            <a:pPr marL="402336" lvl="2" indent="-173736">
              <a:spcBef>
                <a:spcPts val="300"/>
              </a:spcBef>
              <a:buClr>
                <a:schemeClr val="accent2"/>
              </a:buClr>
              <a:buSzPct val="98529"/>
              <a:buFont typeface="Noto Symbol"/>
              <a:buChar char="▪"/>
            </a:pPr>
            <a:r>
              <a:rPr lang="en-US" sz="3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V) to perform by representing a character in a play.  </a:t>
            </a:r>
          </a:p>
          <a:p>
            <a:pPr marL="402336" lvl="2" indent="-173736">
              <a:spcBef>
                <a:spcPts val="300"/>
              </a:spcBef>
              <a:buClr>
                <a:schemeClr val="accent2"/>
              </a:buClr>
              <a:buSzPct val="98529"/>
              <a:buFont typeface="Noto Symbol"/>
              <a:buChar char="▪"/>
            </a:pPr>
            <a:r>
              <a:rPr lang="en-US" sz="3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N) The major division of a play</a:t>
            </a:r>
          </a:p>
          <a:p>
            <a:pPr marL="402336" lvl="2" indent="-173736">
              <a:spcBef>
                <a:spcPts val="300"/>
              </a:spcBef>
              <a:buClr>
                <a:schemeClr val="accent2"/>
              </a:buClr>
              <a:buSzPct val="98529"/>
              <a:buFont typeface="Noto Symbol"/>
              <a:buChar char="▪"/>
            </a:pPr>
            <a:r>
              <a:rPr lang="en-US" sz="335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rPr>
              <a:t>Question:  </a:t>
            </a:r>
          </a:p>
          <a:p>
            <a:pPr marL="402336" lvl="2" indent="-173736">
              <a:spcBef>
                <a:spcPts val="300"/>
              </a:spcBef>
              <a:buClr>
                <a:schemeClr val="accent2"/>
              </a:buClr>
              <a:buSzPct val="98529"/>
              <a:buFont typeface="Noto Symbol"/>
              <a:buChar char="▪"/>
            </a:pPr>
            <a:r>
              <a:rPr lang="en-US" sz="335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rPr>
              <a:t>What does acting mean to you?</a:t>
            </a:r>
          </a:p>
          <a:p>
            <a:pPr marL="402336" lvl="2" indent="-173736">
              <a:spcBef>
                <a:spcPts val="300"/>
              </a:spcBef>
              <a:buClr>
                <a:schemeClr val="accent2"/>
              </a:buClr>
              <a:buSzPct val="98529"/>
              <a:buFont typeface="Noto Symbol"/>
              <a:buChar char="▪"/>
            </a:pPr>
            <a:r>
              <a:rPr lang="en-US" sz="335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rPr>
              <a:t>Three complete sentences please. 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295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17802313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595" name="Shape 595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rgbClr val="FF0000"/>
              </a:buClr>
              <a:buSzPct val="25000"/>
              <a:buNone/>
            </a:pPr>
            <a:r>
              <a:rPr lang="en-US" sz="3600" b="1" u="sng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12. Genre</a:t>
            </a:r>
            <a:r>
              <a:rPr lang="en-US" sz="3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(Noun): A type of category of dramatic literature (e.g. comedy, tragedy, horror, suspense/mystery, science fiction, romantic comedy, melodrama, farce, serious drama, romance).</a:t>
            </a:r>
          </a:p>
          <a:p>
            <a:pPr marL="342900" indent="-342900">
              <a:spcBef>
                <a:spcPts val="800"/>
              </a:spcBef>
              <a:buClr>
                <a:srgbClr val="FF0000"/>
              </a:buClr>
              <a:buSzPct val="25000"/>
              <a:buNone/>
            </a:pPr>
            <a:r>
              <a:rPr lang="en-US" sz="3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What is your favorite play/movie genre and WHY? Name one of your favorites in this category.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16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443410549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Shape 612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613" name="Shape 613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73736" lvl="1" indent="-173736">
              <a:spcBef>
                <a:spcPts val="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r>
              <a:rPr lang="en-US" sz="2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13. House:</a:t>
            </a:r>
          </a:p>
          <a:p>
            <a:pPr marL="173736" lvl="1" indent="-173736">
              <a:spcBef>
                <a:spcPts val="30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r>
              <a:rPr lang="en-US" sz="2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part of the theater where the audience sits</a:t>
            </a:r>
          </a:p>
          <a:p>
            <a:pPr marL="173736" lvl="1" indent="-8636">
              <a:spcBef>
                <a:spcPts val="300"/>
              </a:spcBef>
              <a:buClr>
                <a:schemeClr val="accent2"/>
              </a:buClr>
              <a:buNone/>
            </a:pPr>
            <a:endParaRPr sz="26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173736" lvl="1" indent="-173736">
              <a:spcBef>
                <a:spcPts val="30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r>
              <a:rPr lang="en-US" sz="2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Describe different “houses” you’ve seen.  Ex. Flat, circle in the round, MPR, slanted, huge (Gammage), smaller/more intimate, etc.  What do you think is the most effective type of “house” for seeing a show?  Why?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16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345276767"/>
      </p:ext>
    </p:extLst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14. Type Cast: Choosing an actor to play a part because he resembles the character in real life.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Can you think of an example in which an actor tends to play characters that are much like who he/she is in real life?  Explain.  </a:t>
            </a:r>
          </a:p>
        </p:txBody>
      </p:sp>
    </p:spTree>
    <p:extLst>
      <p:ext uri="{BB962C8B-B14F-4D97-AF65-F5344CB8AC3E}">
        <p14:creationId xmlns:p14="http://schemas.microsoft.com/office/powerpoint/2010/main" val="1881669751"/>
      </p:ext>
    </p:extLst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Shape 648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649" name="Shape 649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15. Facial Expression:</a:t>
            </a:r>
          </a:p>
          <a:p>
            <a:pPr marL="173736" lvl="1" indent="-173736">
              <a:spcBef>
                <a:spcPts val="30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r>
              <a:rPr lang="en-US" sz="4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Movements of the face that show feelings or ideas</a:t>
            </a:r>
          </a:p>
          <a:p>
            <a:pPr marL="173736" lvl="1" indent="-173736">
              <a:spcBef>
                <a:spcPts val="30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r>
              <a:rPr lang="en-US" sz="4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are facial expressions important in acting?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16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912152982"/>
      </p:ext>
    </p:extLst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667" name="Shape 667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73736" lvl="1" indent="-173736">
              <a:spcBef>
                <a:spcPts val="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r>
              <a:rPr lang="en-US" sz="35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16. Timing</a:t>
            </a:r>
            <a:r>
              <a:rPr lang="en-US" sz="3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The tempo of spoken lines, actions and gestures.</a:t>
            </a:r>
          </a:p>
          <a:p>
            <a:pPr marL="173736" lvl="1" indent="48513">
              <a:spcBef>
                <a:spcPts val="300"/>
              </a:spcBef>
              <a:buClr>
                <a:schemeClr val="accent2"/>
              </a:buClr>
              <a:buNone/>
            </a:pPr>
            <a:endParaRPr sz="3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3736" lvl="1" indent="-173736">
              <a:spcBef>
                <a:spcPts val="30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r>
              <a:rPr lang="en-US" sz="3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does TIMING matter in a performance?  What can it communicate?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20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60499813"/>
      </p:ext>
    </p:extLst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Shape 684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rgbClr val="FF0000"/>
              </a:buClr>
              <a:buSzPct val="25000"/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17. Lighting: Using a variety of lights to illuminate the actors and sets on stage!</a:t>
            </a:r>
          </a:p>
          <a:p>
            <a:pPr marL="342900" indent="-342900">
              <a:spcBef>
                <a:spcPts val="800"/>
              </a:spcBef>
              <a:buClr>
                <a:srgbClr val="FF0000"/>
              </a:buClr>
              <a:buSzPct val="25000"/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 what ways could you use lighting to help enhance a performance and tell the story?</a:t>
            </a:r>
          </a:p>
        </p:txBody>
      </p:sp>
    </p:spTree>
    <p:extLst>
      <p:ext uri="{BB962C8B-B14F-4D97-AF65-F5344CB8AC3E}">
        <p14:creationId xmlns:p14="http://schemas.microsoft.com/office/powerpoint/2010/main" val="177920644"/>
      </p:ext>
    </p:extLst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703" name="Shape 703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algn="ctr">
              <a:spcBef>
                <a:spcPts val="0"/>
              </a:spcBef>
              <a:buClr>
                <a:srgbClr val="FF0000"/>
              </a:buClr>
              <a:buSzPct val="25000"/>
              <a:buNone/>
            </a:pPr>
            <a:r>
              <a:rPr lang="en-US" sz="3400" u="sng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18. objective</a:t>
            </a:r>
            <a:r>
              <a:rPr lang="en-US" sz="3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342900" indent="-342900" algn="ctr">
              <a:spcBef>
                <a:spcPts val="800"/>
              </a:spcBef>
              <a:buClr>
                <a:srgbClr val="FF0000"/>
              </a:buClr>
              <a:buSzPct val="25000"/>
              <a:buNone/>
            </a:pPr>
            <a:r>
              <a:rPr lang="en-US" sz="3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character’s wants, needs, and desires as found in the text.</a:t>
            </a:r>
          </a:p>
          <a:p>
            <a:pPr marL="342900" indent="-342900" algn="ctr">
              <a:spcBef>
                <a:spcPts val="800"/>
              </a:spcBef>
              <a:buClr>
                <a:srgbClr val="FF0000"/>
              </a:buClr>
              <a:buSzPct val="25000"/>
              <a:buNone/>
            </a:pPr>
            <a:r>
              <a:rPr lang="en-US" sz="3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Can you name the objective of a character in a movie or play?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15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179901553"/>
      </p:ext>
    </p:extLst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721" name="Shape 721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rgbClr val="00B050"/>
              </a:buClr>
              <a:buSzPct val="25000"/>
              <a:buNone/>
            </a:pPr>
            <a:r>
              <a:rPr lang="en-US" sz="4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19. Motivation: What a character wants and why!</a:t>
            </a:r>
          </a:p>
          <a:p>
            <a:pPr marL="342900" indent="-342900">
              <a:spcBef>
                <a:spcPts val="0"/>
              </a:spcBef>
              <a:buClr>
                <a:srgbClr val="00B050"/>
              </a:buClr>
              <a:buSzPct val="25000"/>
              <a:buNone/>
            </a:pPr>
            <a:r>
              <a:rPr lang="en-US" sz="3600" b="1" dirty="0">
                <a:solidFill>
                  <a:srgbClr val="00B050"/>
                </a:solidFill>
              </a:rPr>
              <a:t>Think of a movie and a character that you’ve seen recently. What was it that they really WANTED?</a:t>
            </a:r>
          </a:p>
        </p:txBody>
      </p:sp>
    </p:spTree>
    <p:extLst>
      <p:ext uri="{BB962C8B-B14F-4D97-AF65-F5344CB8AC3E}">
        <p14:creationId xmlns:p14="http://schemas.microsoft.com/office/powerpoint/2010/main" val="394141171"/>
      </p:ext>
    </p:extLst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Shape 738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739" name="Shape 739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480140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3200" b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20. Theater Literacy: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ability to create, perform, perceive, analyze, critique, and understand dramatic </a:t>
            </a:r>
            <a:r>
              <a:rPr lang="en-US" sz="32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performances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endParaRPr lang="en-US" sz="3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32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Have you ever read a review of a </a:t>
            </a:r>
            <a:r>
              <a:rPr lang="en-US" sz="32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</a:t>
            </a:r>
            <a:r>
              <a:rPr lang="en-US" sz="32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show/movie/play? What did it say? If you haven’t read one, what things do you think it might say? </a:t>
            </a:r>
            <a:endParaRPr lang="en-US" sz="3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16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679240266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38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VOCABULARY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4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PROPS: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All articles except costumes and scenery used as part of a dramatic production.  Large objects like furniture are called </a:t>
            </a:r>
            <a:r>
              <a:rPr lang="en-US" sz="2400" b="1" u="sng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stage props.   </a:t>
            </a:r>
            <a:r>
              <a:rPr lang="en-US" sz="24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Small props carried or moved by the actor are called </a:t>
            </a:r>
            <a:r>
              <a:rPr lang="en-US" sz="2400" b="1" u="sng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hand props</a:t>
            </a:r>
            <a:r>
              <a:rPr lang="en-US" sz="24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 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sz="24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Give three examples of what could be a stage prop and three examples of what could be a hand prop. (This time ONLY, you can write two sentences total). </a:t>
            </a:r>
            <a:r>
              <a:rPr lang="en-US" sz="24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**</a:t>
            </a:r>
            <a:endParaRPr lang="en-US" sz="24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05396619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4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A JOKE IS ONLY A JOKE IF PEOPLE LAUGH . . .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2057401" y="2209800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Lines: The lines of a play are its dialogue.  When you get a part in a play, you have to “memorize your lines.”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None/>
            </a:pPr>
            <a:endParaRPr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Can you think of any famous lines/movie quotes that you remember from seeing a movie or play?  If not, ask your neighbor to help you.  Why was that line memorable? </a:t>
            </a:r>
          </a:p>
        </p:txBody>
      </p:sp>
    </p:spTree>
    <p:extLst>
      <p:ext uri="{BB962C8B-B14F-4D97-AF65-F5344CB8AC3E}">
        <p14:creationId xmlns:p14="http://schemas.microsoft.com/office/powerpoint/2010/main" val="400370673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2362201" y="60960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4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BE YOURSELF.  NOBODY ELSE CAN DO THAT FOR YOU</a:t>
            </a:r>
            <a:r>
              <a:rPr lang="en-US" sz="385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.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None/>
            </a:pPr>
            <a:endParaRPr sz="150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295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indent="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95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4. </a:t>
            </a:r>
            <a:r>
              <a:rPr lang="en-US" sz="2950" b="1" u="sng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Conflict: </a:t>
            </a:r>
            <a:r>
              <a:rPr lang="en-US" sz="295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main problem of the play.  A play cannot exist without conflict! Even comedies have a conflict.  </a:t>
            </a:r>
          </a:p>
          <a:p>
            <a:pPr marL="0" indent="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sz="2950" b="1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indent="0">
              <a:lnSpc>
                <a:spcPct val="80000"/>
              </a:lnSpc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95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Why do you think a play HAS to have conflict?  What would a play be like without a conflict? </a:t>
            </a:r>
          </a:p>
        </p:txBody>
      </p:sp>
    </p:spTree>
    <p:extLst>
      <p:ext uri="{BB962C8B-B14F-4D97-AF65-F5344CB8AC3E}">
        <p14:creationId xmlns:p14="http://schemas.microsoft.com/office/powerpoint/2010/main" val="267562793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1905001" y="30480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16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WE CANNOT KNOW WHAT GOOD IS WITHOUT ALSO KNOWING WHAT IS BAD</a:t>
            </a:r>
            <a:r>
              <a:rPr lang="en-US" sz="32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.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4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Vocabulary: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Blocking (v): Working out the movements of actors on stage- includes planning the entrances, exits, crosses, etc.</a:t>
            </a:r>
          </a:p>
          <a:p>
            <a:pPr marL="342900" indent="-342900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 (Three sentences): Why would it be important for a writer to include blocking in his/her script? Why does blocking matter?  </a:t>
            </a:r>
          </a:p>
        </p:txBody>
      </p:sp>
    </p:spTree>
    <p:extLst>
      <p:ext uri="{BB962C8B-B14F-4D97-AF65-F5344CB8AC3E}">
        <p14:creationId xmlns:p14="http://schemas.microsoft.com/office/powerpoint/2010/main" val="340969485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0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A GREAT ARTIST IS ONE WHO OBSERVES THE WORLD AROUND THEM.  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16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Vocabulary:</a:t>
            </a:r>
          </a:p>
          <a:p>
            <a:pPr marL="342900" lvl="1" indent="-342900">
              <a:spcBef>
                <a:spcPts val="200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 CHEAT OUT: To turn your body slightly towards the audience while conversing with another.</a:t>
            </a:r>
          </a:p>
          <a:p>
            <a:pPr marL="342900" lvl="1" indent="-114300">
              <a:spcBef>
                <a:spcPts val="2000"/>
              </a:spcBef>
              <a:buClr>
                <a:schemeClr val="accent1"/>
              </a:buClr>
              <a:buNone/>
            </a:pP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>
              <a:spcBef>
                <a:spcPts val="200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would an actor need to do this in a play and not a movie? Explain and give an example.  </a:t>
            </a:r>
          </a:p>
        </p:txBody>
      </p:sp>
    </p:spTree>
    <p:extLst>
      <p:ext uri="{BB962C8B-B14F-4D97-AF65-F5344CB8AC3E}">
        <p14:creationId xmlns:p14="http://schemas.microsoft.com/office/powerpoint/2010/main" val="290137688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2346960" y="365761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20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THOUGHT OF THE DAY: THE RISK OF TAKING NO RISKS IS THE WORST RISK OF ALL.  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2346960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75000"/>
              </a:lnSpc>
              <a:spcBef>
                <a:spcPts val="0"/>
              </a:spcBef>
              <a:buClr>
                <a:srgbClr val="FF6600"/>
              </a:buClr>
              <a:buSzPct val="25000"/>
              <a:buNone/>
            </a:pPr>
            <a:r>
              <a:rPr lang="en-US" b="1">
                <a:solidFill>
                  <a:srgbClr val="FF66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7. Comic Relief: Comedy inserted in an otherwise heavy/dramatic play.  Used to bring relief to the audience from the tenseness of the action in a play.</a:t>
            </a:r>
          </a:p>
          <a:p>
            <a:pPr marL="342900" indent="-342900">
              <a:lnSpc>
                <a:spcPct val="75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b="1">
              <a:solidFill>
                <a:srgbClr val="FF66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indent="-342900">
              <a:lnSpc>
                <a:spcPct val="75000"/>
              </a:lnSpc>
              <a:spcBef>
                <a:spcPts val="800"/>
              </a:spcBef>
              <a:buClr>
                <a:srgbClr val="FF6600"/>
              </a:buClr>
              <a:buSzPct val="25000"/>
              <a:buNone/>
            </a:pPr>
            <a:r>
              <a:rPr lang="en-US" b="1">
                <a:solidFill>
                  <a:srgbClr val="FF66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Can you think of an example in either a play, movie, tv show, or book where there is comic relief?  Either through a funny character, line, situation. </a:t>
            </a:r>
          </a:p>
          <a:p>
            <a:pPr marL="342900" indent="-342900">
              <a:lnSpc>
                <a:spcPct val="75000"/>
              </a:lnSpc>
              <a:spcBef>
                <a:spcPts val="800"/>
              </a:spcBef>
              <a:buClr>
                <a:srgbClr val="FF6600"/>
              </a:buClr>
              <a:buSzPct val="25000"/>
              <a:buNone/>
            </a:pPr>
            <a:r>
              <a:rPr lang="en-US" b="1">
                <a:solidFill>
                  <a:srgbClr val="FF66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If you can’t think of an example, give one from your own life or one you have observed.</a:t>
            </a:r>
          </a:p>
        </p:txBody>
      </p:sp>
    </p:spTree>
    <p:extLst>
      <p:ext uri="{BB962C8B-B14F-4D97-AF65-F5344CB8AC3E}">
        <p14:creationId xmlns:p14="http://schemas.microsoft.com/office/powerpoint/2010/main" val="27536666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2236</Words>
  <Application>Microsoft Office PowerPoint</Application>
  <PresentationFormat>Widescreen</PresentationFormat>
  <Paragraphs>163</Paragraphs>
  <Slides>38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Arial</vt:lpstr>
      <vt:lpstr>Arimo</vt:lpstr>
      <vt:lpstr>Basic</vt:lpstr>
      <vt:lpstr>Calibri</vt:lpstr>
      <vt:lpstr>Calibri Light</vt:lpstr>
      <vt:lpstr>Cookie</vt:lpstr>
      <vt:lpstr>Georgia</vt:lpstr>
      <vt:lpstr>Noto Symbol</vt:lpstr>
      <vt:lpstr>Souce Sans Pro</vt:lpstr>
      <vt:lpstr>Source Sans Pro</vt:lpstr>
      <vt:lpstr>Office Theme</vt:lpstr>
      <vt:lpstr>DRAMA WARM UPS ODD YEARS</vt:lpstr>
      <vt:lpstr>VOCABULARY DIRECTIONS</vt:lpstr>
      <vt:lpstr>THOUGHT OF THE DAY: DO SOMETHING TODAY THAT MAKES OTHERS SMILE</vt:lpstr>
      <vt:lpstr>VOCABULARY</vt:lpstr>
      <vt:lpstr>THOUGHT OF THE DAY: A JOKE IS ONLY A JOKE IF PEOPLE LAUGH . . .</vt:lpstr>
      <vt:lpstr>THOUGHT OF THE DAY: BE YOURSELF.  NOBODY ELSE CAN DO THAT FOR YOU.</vt:lpstr>
      <vt:lpstr>THOUGHT OF THE DAY: WE CANNOT KNOW WHAT GOOD IS WITHOUT ALSO KNOWING WHAT IS BAD.</vt:lpstr>
      <vt:lpstr>THOUGHT OF THE DAY: A GREAT ARTIST IS ONE WHO OBSERVES THE WORLD AROUND THEM.  </vt:lpstr>
      <vt:lpstr>THOUGHT OF THE DAY: THE RISK OF TAKING NO RISKS IS THE WORST RISK OF ALL.  </vt:lpstr>
      <vt:lpstr>  THOUGHT OF THE DAY:  “A DAY WITHOUT SUNSHINE IS LIKE, YOU KNOW, NIGHT.” STEVE MARTIN  </vt:lpstr>
      <vt:lpstr> THOUGHT OF THE DAY: IF YOU WOULD CREATE SOMETHING, YOU MUST BE SOMETHING. </vt:lpstr>
      <vt:lpstr>THOUGHT OF THE DAY: THE JOB OF AN ARTIST IS NOT TO SEE THE BLACK AND WHITE OF THE WORLD, BUT TO SEE THE GREY AND EVERY SHADE IN BETWEEN.</vt:lpstr>
      <vt:lpstr>THOUGHT OF THE DAY: THEATER IS THE ONLY MEDIUM IN WHICH THE AUDIENCES’ REACTIONS CHANGE/AFFECT THE PERFORMANCE.  </vt:lpstr>
      <vt:lpstr>THOUGHT OF THE DAY:: ACTING IS BEHAVING TRUTHFULLY UNDER IMAGINARY CIRCUMSTANCES. ~ SANFORD MEISNER</vt:lpstr>
      <vt:lpstr>THOUGHT OF THE DAY: WHEN YOU LIVE IN THE MOMENT, THERE IS NO FUTURE OR PAST, ONLY RIGHT NOW. </vt:lpstr>
      <vt:lpstr>THOUGHT OF THE DAY: CONFLICT IS WHAT CREATES DRAMA. THE MORE CONFLICT ACTORS FIND, THE MORE INTERESTING THE PERFORMANCE. </vt:lpstr>
      <vt:lpstr>THOUGHT OF THE DAY: IF YOU REALLY DO WANT TO BE AN ACTOR WHO CAN SATISFY HIMSELF AND HIS AUDIENCE, YOU NEED TO BE VULNERABLE.</vt:lpstr>
      <vt:lpstr>THOUGHT OF THE DAY: TALK TO SOMEONE TODAY THAT YOU’VE NEVER SPOKEN TO BEFORE. YOU MIGHT MAKE A NEW FRIEND!</vt:lpstr>
      <vt:lpstr>THOUGHT OF THE DAY: “BETTER TO REMAIN SILENT AND BE THOUGHT A FOOL, THAN TO SPEAK AND REMOVE ALL DOUBT.”</vt:lpstr>
      <vt:lpstr>THOUGHT OF THE DAY: “I DON’T SUFFER FROM INSANITY; I ENJOY EVERY MINUTE OF IT.”</vt:lpstr>
      <vt:lpstr>THOUGHT OF THE DAY: “WHEN I WAS A BOY OF FOURTEEN, MY FATHER WAS SO IGNORANT I COULD HARDLY STAND TO HAVE THE OLD MAN AROUND. BUT WHEN I GOT TO BE TWENTY-ONE, I WAS ASTONISHED AT HOW MUCH HE HAD LEARNED IN SEVEN YEARS.” </vt:lpstr>
      <vt:lpstr>THOUGHT OF THE DAY: THINK OF SOMETHING NICE YOU CAN DO FOR SOMEONE ELSE TODAY.  </vt:lpstr>
      <vt:lpstr>  THOUGHT OF THE DAY: A MAN WHO DOES NOT THINK FOR HIMSELF DOES NOT THINK AT ALL.   </vt:lpstr>
      <vt:lpstr>   THOUGHT OF THE DAY: CONVERSATION ABOUT THE WEATHER IS THE LAST REFUGE OF THE UNIMAGINATIVE.  </vt:lpstr>
      <vt:lpstr>DON’T WORRY! BE HAPPY!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Zimpfersuraci, Martha</dc:creator>
  <cp:lastModifiedBy>Zimpfersuraci, Martha</cp:lastModifiedBy>
  <cp:revision>3</cp:revision>
  <dcterms:created xsi:type="dcterms:W3CDTF">2018-01-08T19:20:15Z</dcterms:created>
  <dcterms:modified xsi:type="dcterms:W3CDTF">2018-01-23T20:32:24Z</dcterms:modified>
</cp:coreProperties>
</file>